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333" r:id="rId4"/>
    <p:sldId id="334" r:id="rId5"/>
    <p:sldId id="291" r:id="rId6"/>
    <p:sldId id="336" r:id="rId7"/>
    <p:sldId id="337" r:id="rId8"/>
    <p:sldId id="322" r:id="rId9"/>
    <p:sldId id="323" r:id="rId10"/>
    <p:sldId id="326" r:id="rId11"/>
    <p:sldId id="340" r:id="rId12"/>
    <p:sldId id="339" r:id="rId13"/>
    <p:sldId id="343" r:id="rId14"/>
    <p:sldId id="344" r:id="rId15"/>
    <p:sldId id="345" r:id="rId16"/>
    <p:sldId id="346" r:id="rId17"/>
    <p:sldId id="283" r:id="rId18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rieta Archilla, Ainara" initials="A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9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34182-E2A1-428A-9CF2-EF51EB9F2107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41987-75FE-4A4E-BA5D-E9A5EDF835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69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66D8-C4BF-4DAE-86C8-9DD8694001C5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5992-E709-4369-AA3F-E10D5EC1C8B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93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9847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6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65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624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62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624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712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47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90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76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374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56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3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1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25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0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85FC-C800-4C03-BC70-6078F845AB50}" type="datetimeFigureOut">
              <a:rPr lang="es-ES" smtClean="0"/>
              <a:t>05/09/2019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5D3B-073E-462B-BD4F-1D59957515A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18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es-ES" b="1" i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</a:t>
            </a:r>
            <a:r>
              <a:rPr lang="es-ES" b="1" i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 </a:t>
            </a:r>
            <a:r>
              <a:rPr lang="es-ES" b="1" i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DEIALDIA</a:t>
            </a:r>
            <a:br>
              <a:rPr lang="es-ES" b="1" i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AH 2019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b="1" i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8208912" cy="295232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</a:p>
          <a:p>
            <a:endParaRPr lang="eu-E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u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u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Vitoria-Gasteiz, 2019ko irailaren 3an</a:t>
            </a:r>
          </a:p>
          <a:p>
            <a:endParaRPr lang="es-ES" sz="2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378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3" y="1556792"/>
            <a:ext cx="8384033" cy="5184576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FontTx/>
              <a:buChar char="-"/>
            </a:pPr>
            <a:endParaRPr lang="es-E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 de los criterios de </a:t>
            </a:r>
            <a:r>
              <a:rPr lang="es-ES" sz="8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 prioridades de la EAH 2018-2023 y PD 2018-2012 (actualización propuesta técnica y presupuesto). Los criterios se recogen en </a:t>
            </a: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Decreto 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90/2019 (art. 15)</a:t>
            </a:r>
          </a:p>
          <a:p>
            <a:pPr algn="just"/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intervención (hasta 43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puntos)</a:t>
            </a:r>
          </a:p>
          <a:p>
            <a:pPr algn="just"/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Integración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enfoques transversales (hasta 40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Entidad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beneficiaria (hasta 6 puntos)</a:t>
            </a:r>
          </a:p>
          <a:p>
            <a:pPr algn="just"/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Socia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(hasta 11 puntos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8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ayuda PT: </a:t>
            </a:r>
            <a:r>
              <a:rPr lang="es-ES" sz="8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“Enfoque </a:t>
            </a:r>
            <a:r>
              <a:rPr lang="es-ES" sz="8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intervenciones humanitarias impulsadas por la AVCD</a:t>
            </a:r>
            <a:r>
              <a:rPr lang="es-ES" sz="8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y “Relación baremo-formulario”. 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publica el desglose detallado de la </a:t>
            </a:r>
            <a:r>
              <a:rPr lang="es-ES" sz="8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8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9872" y="32921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30481" y="692695"/>
            <a:ext cx="756962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0481" y="620688"/>
            <a:ext cx="7569621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3" y="1196752"/>
            <a:ext cx="8384033" cy="54006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s-ES" sz="8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8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Contextos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conflictos/OSV: información del contexto y de la crisis  concreta y de los riesgos de ponerla en marcha la intervención. Relación con causas estructurales. Hay € para su identificación. Incluir LB si se cuenta con ella. </a:t>
            </a:r>
          </a:p>
          <a:p>
            <a:pPr algn="just"/>
            <a:r>
              <a:rPr lang="es-ES" sz="8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8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PT </a:t>
            </a:r>
            <a:r>
              <a:rPr lang="es-ES" sz="8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8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Contexto y 4. Identificación) </a:t>
            </a:r>
          </a:p>
          <a:p>
            <a:pPr algn="just"/>
            <a:r>
              <a:rPr lang="es-E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PPTO </a:t>
            </a:r>
            <a:r>
              <a:rPr lang="es-ES" sz="8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A.I. Identificación)</a:t>
            </a:r>
            <a:endParaRPr lang="es-ES" sz="8000" b="1" u="sng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8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8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Organizaciones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humanitarias especializadas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Hay € para actividades de fortalecimiento. </a:t>
            </a:r>
            <a:r>
              <a:rPr lang="es-ES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8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Organizaciones locales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Fortalecimiento integral: elaboración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políticas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planificación,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gestión, refuerzo de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capacidades 	técnicas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profundización en los enfoques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transversales… </a:t>
            </a:r>
            <a:r>
              <a:rPr lang="es-E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Obligatorio para EHE</a:t>
            </a:r>
            <a:endParaRPr lang="es-ES" sz="8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8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beneficiarias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Sólo algunas: enfoques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transversales y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rendición </a:t>
            </a:r>
            <a:r>
              <a:rPr lang="es-E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cuentas.</a:t>
            </a:r>
          </a:p>
          <a:p>
            <a:pPr algn="just"/>
            <a:r>
              <a:rPr lang="es-ES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8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(15. ES </a:t>
            </a:r>
            <a:r>
              <a:rPr lang="es-ES" sz="8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8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SL)</a:t>
            </a:r>
          </a:p>
          <a:p>
            <a:pPr algn="just"/>
            <a:r>
              <a:rPr lang="es-E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PPTO </a:t>
            </a:r>
            <a:r>
              <a:rPr lang="es-ES" sz="8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A.III. Fortalecimiento OH)</a:t>
            </a:r>
            <a:endParaRPr lang="es-ES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s-ES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9872" y="32921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518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Testimonio, incidencia y sensibilización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Hay actividades sustanciales para recoger testimonios, hacer denuncia, contribuir a la construcción de paz (nivel local-nacional/CAE/internacional). Hay  actividades sustanciales en la CAE. </a:t>
            </a:r>
            <a:r>
              <a:rPr lang="es-E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Sensibilización en CAE obligatorio para EHE. </a:t>
            </a:r>
          </a:p>
          <a:p>
            <a:pPr algn="just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Transversal DDHH, testimonio, construcción paz</a:t>
            </a:r>
          </a:p>
          <a:p>
            <a:pPr algn="just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Apartado sobre sensibilización en CAE: población 			sujeto, vínculo entre acciones en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 y la crisis</a:t>
            </a: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es-ES" sz="2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11.3. DDHH </a:t>
            </a:r>
            <a:r>
              <a:rPr lang="es-ES" sz="2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es-ES" sz="2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</a:t>
            </a:r>
            <a:r>
              <a:rPr lang="es-ES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CAE)</a:t>
            </a:r>
          </a:p>
          <a:p>
            <a:pPr algn="just"/>
            <a:r>
              <a:rPr lang="es-E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PPTO </a:t>
            </a:r>
            <a:r>
              <a:rPr lang="es-ES" sz="2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A.IV. Testimonio)</a:t>
            </a:r>
            <a:endParaRPr lang="es-ES" sz="26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Recogida de quejas y rendición de cuentas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Mayor participación de la población sujeto. Se cuenta con mecanismos y espacios para recoger quejas e incorporar sus sugerencias, y para la devolución de los resultados.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es-ES" sz="2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11.2. Participación y 12. Seguimiento) 			</a:t>
            </a:r>
            <a:r>
              <a:rPr lang="es-E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PPTO (A.II. Protección/A.III. Fortalecimiento)</a:t>
            </a:r>
            <a:endParaRPr lang="es-ES" sz="26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es-E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9872" y="32921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982881" y="548680"/>
            <a:ext cx="756962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(iii)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568951" cy="518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 continuo y evaluación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es-E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TdR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sino explicar en el formulario objetivo, criterios, metodología, socialización, cómo se integran aprendizajes…</a:t>
            </a:r>
            <a:endParaRPr lang="es-E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(7.2. justificar MML y 13 aprendizaje) </a:t>
            </a:r>
          </a:p>
          <a:p>
            <a:pPr algn="just"/>
            <a:r>
              <a:rPr lang="es-E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PPTO </a:t>
            </a:r>
            <a:r>
              <a:rPr lang="es-E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A.VII. Auditoría y Evaluación) </a:t>
            </a:r>
          </a:p>
          <a:p>
            <a:pPr algn="just"/>
            <a:endParaRPr lang="es-ES" sz="24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Simplificación administrativa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facturas pro-forma obligatorias (“raras”)</a:t>
            </a: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No cofinanciación</a:t>
            </a: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Justificación final mediante auditoría. Directrices</a:t>
            </a: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Limitar extensión y anexos: 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MML y cronograma en </a:t>
            </a:r>
            <a:r>
              <a:rPr lang="es-E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(7. y 8)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Límite palabras (PRE 30.000/EHE 50.000)</a:t>
            </a: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Anexos sólo para Viabilidad técnica, material y 				metodológica (PT 10.1) y planes (PEAH y pro-equidad)</a:t>
            </a:r>
          </a:p>
          <a:p>
            <a:pPr algn="just"/>
            <a:r>
              <a:rPr lang="es-E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PPTO </a:t>
            </a:r>
            <a:r>
              <a:rPr lang="es-E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(A.VII</a:t>
            </a:r>
            <a:r>
              <a:rPr lang="es-E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y Evaluación</a:t>
            </a:r>
            <a:r>
              <a:rPr lang="es-E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endParaRPr lang="es-ES" sz="2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endParaRPr lang="es-E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9872" y="32921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982881" y="548680"/>
            <a:ext cx="756962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(iii)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568951" cy="5184576"/>
          </a:xfrm>
        </p:spPr>
        <p:txBody>
          <a:bodyPr>
            <a:normAutofit/>
          </a:bodyPr>
          <a:lstStyle/>
          <a:p>
            <a:pPr algn="just"/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Viabilidad recursos humanos. </a:t>
            </a:r>
            <a:r>
              <a:rPr lang="es-E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anexos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Incluir en tabla dedicación principal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personal: 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PEE: Personal ejes estratégicos: protección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fortalecimiento 	organizaciones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testimonio e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incidencia. 	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PL: Personal para servicios generales: coordinación, gestión, 	contabilidad, informática, seguridad, limpieza.	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PE: Personal expatriado. Justificarlo en PT</a:t>
            </a:r>
          </a:p>
          <a:p>
            <a:pPr algn="just"/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 (</a:t>
            </a:r>
            <a:r>
              <a:rPr lang="es-E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 Viabilidad RRHH)</a:t>
            </a:r>
          </a:p>
          <a:p>
            <a:pPr algn="just"/>
            <a:r>
              <a:rPr lang="es-E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PPTO (</a:t>
            </a:r>
            <a:r>
              <a:rPr lang="es-E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A.II. Protección, A.III. Fortalecimiento, A.IV. 	Testimonio, A.V. Personal) Pestaña nueva que resume todo el 	personal</a:t>
            </a:r>
            <a:endParaRPr lang="es-E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982881" y="548680"/>
            <a:ext cx="756962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(iii)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84976" cy="5040560"/>
          </a:xfrm>
        </p:spPr>
        <p:txBody>
          <a:bodyPr>
            <a:noAutofit/>
          </a:bodyPr>
          <a:lstStyle/>
          <a:p>
            <a:pPr algn="just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Otras novedades. Directrices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cambio: </a:t>
            </a:r>
          </a:p>
          <a:p>
            <a:pPr marL="0" lvl="1" algn="just"/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EHE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día de la convocatoria </a:t>
            </a:r>
          </a:p>
          <a:p>
            <a:pPr marL="0" lvl="1" algn="just"/>
            <a:r>
              <a:rPr lang="es-E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PRE: día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presentación (máximo 1 mes antes)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Costes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indirectos: </a:t>
            </a:r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ismos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tramos (90.000€-180.000€-más) </a:t>
            </a:r>
            <a:endPara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ayor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(10%-8%-5%)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Gastos subvencionables: 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Contratación de personas físicas y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jurídicas (en su partida 	correspondiente, PEE, PL, PE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Salarios o apoyos económicos a la comunidad (cash)</a:t>
            </a:r>
          </a:p>
          <a:p>
            <a:pPr marL="0" lvl="1" algn="just"/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Viajes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estancias</a:t>
            </a:r>
          </a:p>
          <a:p>
            <a:pPr marL="0" lvl="1" algn="just"/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Alquiler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equipos</a:t>
            </a:r>
          </a:p>
          <a:p>
            <a:pPr marL="0" lvl="1" algn="just"/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 de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insumos y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</a:p>
          <a:p>
            <a:pPr marL="0" lvl="1" algn="just"/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Alquiler de locales o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espacios	</a:t>
            </a:r>
          </a:p>
          <a:p>
            <a:pPr marL="0" lvl="1" algn="just"/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982881" y="548680"/>
            <a:ext cx="756962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(iii)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84976" cy="5040560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Gastos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subvencionables nuevos y límites: </a:t>
            </a:r>
          </a:p>
          <a:p>
            <a:pPr marL="0" lvl="1" algn="just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just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 meses antes de la presentación</a:t>
            </a:r>
          </a:p>
          <a:p>
            <a:pPr marL="0" lvl="1" algn="just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Fortalecimiento 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organizaciones: ordenar por ES y SL (distinto tipo de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1" algn="just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Testimonio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denuncia e incidencia: ordenar por lugar (local-nacional,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CAE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1" algn="just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Personal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PL: salarios medios de cada país según categorías/PE: 	54.000€</a:t>
            </a:r>
            <a:r>
              <a:rPr lang="es-ES" sz="1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/año jornada 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completa.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Ordenar en su partida (PEE, PL/PE)</a:t>
            </a:r>
            <a:endParaRPr lang="es-E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Evaluación </a:t>
            </a:r>
            <a:r>
              <a:rPr lang="es-E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auditoría: 6 meses después de fin de 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</a:t>
            </a:r>
          </a:p>
          <a:p>
            <a:pPr marL="0" lvl="1" algn="just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Funcionamiento general</a:t>
            </a:r>
          </a:p>
          <a:p>
            <a:pPr marL="0" lvl="1" algn="just"/>
            <a:endParaRPr lang="es-E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Detalle completo en </a:t>
            </a:r>
            <a:r>
              <a:rPr lang="es-ES" sz="19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Directrices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982881" y="548680"/>
            <a:ext cx="7569621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/PT/PPTO (iii)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3"/>
            <a:ext cx="8424936" cy="4392488"/>
          </a:xfrm>
        </p:spPr>
        <p:txBody>
          <a:bodyPr>
            <a:normAutofit/>
          </a:bodyPr>
          <a:lstStyle/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INFORMÁTICAS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endParaRPr lang="es-E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DUDAS CONVOCATORIA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945 01 80 79 - 945 01 55 16 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075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9075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36700" y="440667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(i)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23528" y="1412776"/>
            <a:ext cx="8424936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aplicable 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de convocatoria del 3 de septiembre de 2019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90/2019, de 18 de junio, por el que se regulan las ayudas a intervenciones de acción humanitaria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140/2018, de 9 de octubre, por el que se crea y regula el Registro de Agentes de Cooperación para el Desarrollo de la Comunidad Autónoma de Euskadi</a:t>
            </a:r>
            <a:endParaRPr lang="es-ES" sz="1600" dirty="0" smtClean="0"/>
          </a:p>
          <a:p>
            <a:pPr marL="342900" indent="-342900" algn="l">
              <a:buFontTx/>
              <a:buChar char="-"/>
            </a:pPr>
            <a:r>
              <a:rPr lang="es-ES_trad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39/2015 de procedimiento administrativo (plazos)</a:t>
            </a: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3.900.000 €</a:t>
            </a: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PRE-EH: 1.000.000 €</a:t>
            </a:r>
          </a:p>
          <a:p>
            <a:pPr marL="342900" indent="-342900" algn="l">
              <a:buFontTx/>
              <a:buChar char="-"/>
            </a:pP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EHE: 2.900.000 €</a:t>
            </a:r>
            <a:endPara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000" b="1" u="wavyDb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 de fondos para África: </a:t>
            </a:r>
          </a:p>
          <a:p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EHE: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priorización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1 EHE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desarrolle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África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u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000" b="1" u="heavy" dirty="0" smtClean="0">
              <a:solidFill>
                <a:schemeClr val="tx1"/>
              </a:solidFill>
              <a:uFill>
                <a:solidFill>
                  <a:srgbClr val="FFFF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075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9075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2 Subtítulo"/>
          <p:cNvSpPr>
            <a:spLocks noGrp="1"/>
          </p:cNvSpPr>
          <p:nvPr>
            <p:ph type="subTitle" idx="1"/>
          </p:nvPr>
        </p:nvSpPr>
        <p:spPr>
          <a:xfrm>
            <a:off x="323528" y="1448780"/>
            <a:ext cx="8568952" cy="5292588"/>
          </a:xfrm>
        </p:spPr>
        <p:txBody>
          <a:bodyPr>
            <a:noAutofit/>
          </a:bodyPr>
          <a:lstStyle/>
          <a:p>
            <a:pPr algn="l"/>
            <a:endParaRPr lang="es-ES" sz="2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máximo de intervenciones</a:t>
            </a:r>
            <a:endParaRPr lang="es-E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línea,1 intervención por 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(sola o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consorcio)</a:t>
            </a:r>
          </a:p>
          <a:p>
            <a:pPr algn="l"/>
            <a:endParaRPr lang="es-ES" sz="22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Fondos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máximos por entidad </a:t>
            </a:r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todas las subvenciones de 2019: 2.688.849,11 euros</a:t>
            </a:r>
            <a:endParaRPr lang="es-E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para la presentación de solicitudes</a:t>
            </a:r>
            <a:endParaRPr lang="es-E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electrónica. </a:t>
            </a:r>
            <a:r>
              <a:rPr lang="es-E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OJO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quién firma la solicitud, dónde se suben los documentos, plazos (subsanaciones, aceptación de la ayuda, informes…)</a:t>
            </a:r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289100" y="593067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(ii)</a:t>
            </a:r>
          </a:p>
        </p:txBody>
      </p:sp>
    </p:spTree>
    <p:extLst>
      <p:ext uri="{BB962C8B-B14F-4D97-AF65-F5344CB8AC3E}">
        <p14:creationId xmlns:p14="http://schemas.microsoft.com/office/powerpoint/2010/main" val="20910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075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9075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289100" y="593067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Calendario previsto</a:t>
            </a: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395535" y="1628800"/>
            <a:ext cx="8649741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 en el BOPV: </a:t>
            </a:r>
            <a:r>
              <a:rPr lang="es-E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de septiembre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de presentación solicitudes: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Fin: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EHE: -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Inicio: 00:00 del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10/09/2019</a:t>
            </a:r>
          </a:p>
          <a:p>
            <a:endPara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_tradn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_tradnl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Envío cartas de subsanación: </a:t>
            </a:r>
            <a:r>
              <a:rPr lang="es-ES_tradn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Sept-Nov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_tradnl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concesión BOPV: </a:t>
            </a:r>
            <a:r>
              <a:rPr lang="es-ES_tradn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Nov-Dic</a:t>
            </a:r>
          </a:p>
          <a:p>
            <a:pPr algn="l"/>
            <a:endParaRPr lang="es-ES_tradn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Recordatorio para adjudicatarias: Requisito aceptar la ayuda en los plazos establecidos previo al pago (Plazos regulados por la Ley 39/2015: 10 días naturales + 10 días hábiles)</a:t>
            </a:r>
          </a:p>
          <a:p>
            <a:pPr algn="l"/>
            <a:endParaRPr lang="es-ES_tradnl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_tradnl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s-ES_trad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88016"/>
              </p:ext>
            </p:extLst>
          </p:nvPr>
        </p:nvGraphicFramePr>
        <p:xfrm>
          <a:off x="1198358" y="2467600"/>
          <a:ext cx="60960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endParaRPr lang="es-E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</a:t>
                      </a:r>
                      <a:endParaRPr lang="es-E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Inicio: 00:00 del 10/09/2019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Fin:    23:59 del 31/12/2019 o día de publicación del agotamiento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fondos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Inicio: 00:00 del 10/09/2019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Fin:    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23:59 del 10/10/2019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4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921549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Solicitud: instancia normalizada (i)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445223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 la sede electrónica</a:t>
            </a:r>
          </a:p>
          <a:p>
            <a:pPr algn="l"/>
            <a:endParaRPr lang="es-ES" sz="8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s-ES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://www.euskadi.eus/egoitza-elektronikoa/</a:t>
            </a:r>
          </a:p>
          <a:p>
            <a:pPr algn="l"/>
            <a:r>
              <a:rPr lang="es-ES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http://www.elankidetza.euskadi.eus/x63-homev7/eu/</a:t>
            </a:r>
          </a:p>
          <a:p>
            <a:pPr algn="l"/>
            <a:endParaRPr lang="es-ES" sz="8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8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principales de la entidad solicitante, la socia local y de la intervención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Declaraciones </a:t>
            </a: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responsables y 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“Adjuntar los documentos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lang="es-E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obligatorios y </a:t>
            </a: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adicionales</a:t>
            </a:r>
            <a:r>
              <a:rPr lang="es-E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endParaRPr lang="es-E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Pequeños cambios: </a:t>
            </a:r>
          </a:p>
          <a:p>
            <a:pPr lvl="1" algn="l"/>
            <a:r>
              <a:rPr lang="es-E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Porcentaje a </a:t>
            </a:r>
            <a:r>
              <a:rPr lang="es-E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ejecutar en caso </a:t>
            </a:r>
            <a:r>
              <a:rPr lang="es-E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agrupaciones (no convenio)</a:t>
            </a:r>
          </a:p>
          <a:p>
            <a:pPr lvl="1" algn="l"/>
            <a:r>
              <a:rPr lang="es-E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s-E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resupuesto general y fuente del TC</a:t>
            </a:r>
          </a:p>
          <a:p>
            <a:pPr lvl="1" algn="l"/>
            <a:r>
              <a:rPr lang="es-E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Uso de recibos: rubros y monto (no memoria)</a:t>
            </a:r>
          </a:p>
          <a:p>
            <a:pPr lvl="1" algn="l"/>
            <a:r>
              <a:rPr lang="es-E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Evaluación					</a:t>
            </a:r>
            <a:r>
              <a:rPr lang="es-ES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SUBSANACIÓN</a:t>
            </a:r>
            <a:endParaRPr lang="es-ES" sz="8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9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OJO</a:t>
            </a:r>
            <a:r>
              <a:rPr lang="es-ES" sz="9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quién firma </a:t>
            </a:r>
            <a:r>
              <a:rPr lang="es-ES" sz="9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9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9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nteresada </a:t>
            </a:r>
            <a:r>
              <a:rPr lang="es-ES" sz="9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9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representante</a:t>
            </a:r>
            <a:r>
              <a:rPr lang="es-ES" sz="9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9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S" sz="9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errores</a:t>
            </a:r>
            <a:endParaRPr lang="es-ES" sz="9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(ahora </a:t>
            </a:r>
            <a:r>
              <a:rPr lang="es-ES" sz="6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vez de llamarse </a:t>
            </a:r>
            <a:r>
              <a:rPr lang="es-ES" sz="6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TITULAR, </a:t>
            </a:r>
            <a:r>
              <a:rPr lang="es-ES" sz="6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categoría se llama </a:t>
            </a:r>
            <a:r>
              <a:rPr lang="es-ES" sz="6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INTERESADA) </a:t>
            </a:r>
            <a:r>
              <a:rPr lang="es-ES" sz="9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s-ES" sz="9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" y="228253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32655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96753"/>
            <a:ext cx="2232248" cy="2088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9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440161"/>
            <a:ext cx="8784976" cy="5445223"/>
          </a:xfrm>
        </p:spPr>
        <p:txBody>
          <a:bodyPr>
            <a:normAutofit lnSpcReduction="10000"/>
          </a:bodyPr>
          <a:lstStyle/>
          <a:p>
            <a:pPr algn="l"/>
            <a:endParaRPr lang="es-ES" sz="26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de ayuda</a:t>
            </a:r>
          </a:p>
          <a:p>
            <a:pPr algn="l"/>
            <a:endParaRPr lang="es-E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Manual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videos para tramitación electrónica</a:t>
            </a: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Listado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sectores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CAD-CRS (5 dígitos)</a:t>
            </a:r>
            <a:endParaRPr lang="es-E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Listado de códigos de entidades Registradas en AVCD </a:t>
            </a: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Listado </a:t>
            </a:r>
            <a:r>
              <a:rPr lang="es-E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código de entidades locales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dígitos)</a:t>
            </a:r>
          </a:p>
          <a:p>
            <a:pPr algn="l"/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En caso de ser una entidad NUEVA poner código: 0000</a:t>
            </a:r>
            <a:endParaRPr lang="es-ES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Rellenar </a:t>
            </a:r>
            <a:r>
              <a:rPr lang="es-E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</a:t>
            </a:r>
            <a:r>
              <a:rPr lang="es-E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</a:t>
            </a:r>
            <a:r>
              <a:rPr lang="es-E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informáticas 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 hablar con 012 para seguimiento por parte de la AVCD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INCIDENCIAS INFORMÁTICAS </a:t>
            </a:r>
            <a:r>
              <a:rPr lang="es-E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" y="228253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655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403648" y="332656"/>
            <a:ext cx="6921549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Solicitud: instancia normalizada (ii)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88436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1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y complementarios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656185"/>
            <a:ext cx="8784976" cy="5085183"/>
          </a:xfrm>
        </p:spPr>
        <p:txBody>
          <a:bodyPr>
            <a:normAutofit/>
          </a:bodyPr>
          <a:lstStyle/>
          <a:p>
            <a:pPr algn="l"/>
            <a:endParaRPr lang="es-ES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Obligatorios: acreditan requisitos. </a:t>
            </a:r>
            <a:r>
              <a:rPr lang="es-E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 SUBSANAN si </a:t>
            </a:r>
            <a:r>
              <a:rPr lang="es-E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presentan o hay </a:t>
            </a:r>
            <a:r>
              <a:rPr lang="es-E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Complementarios: para su valoración. </a:t>
            </a:r>
            <a:r>
              <a:rPr lang="es-E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subsanan</a:t>
            </a:r>
          </a:p>
          <a:p>
            <a:pPr algn="l"/>
            <a:endParaRPr lang="es-ES" sz="2600" b="1" dirty="0" smtClean="0">
              <a:solidFill>
                <a:schemeClr val="tx1"/>
              </a:solidFill>
              <a:uFill>
                <a:solidFill>
                  <a:srgbClr val="FFFF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600" b="1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Se suben en “Adjuntar los documentos”</a:t>
            </a:r>
          </a:p>
          <a:p>
            <a:pPr algn="l"/>
            <a:r>
              <a:rPr lang="es-ES" sz="2600" b="1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1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600" b="1" dirty="0" smtClean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-ES" sz="26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comprimir los archivos para evitar </a:t>
            </a:r>
            <a:r>
              <a:rPr lang="es-ES" sz="26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problemas </a:t>
            </a:r>
            <a:r>
              <a:rPr lang="es-ES" sz="26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en la subida de los </a:t>
            </a:r>
            <a:r>
              <a:rPr lang="es-ES" sz="26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mismos</a:t>
            </a:r>
          </a:p>
          <a:p>
            <a:pPr algn="l"/>
            <a:r>
              <a:rPr lang="es-ES" sz="26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             Ver </a:t>
            </a:r>
            <a:r>
              <a:rPr lang="es-ES" sz="2600" b="1" dirty="0" smtClean="0">
                <a:solidFill>
                  <a:srgbClr val="7030A0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listado de documentación</a:t>
            </a:r>
            <a:endParaRPr lang="es-ES" sz="2600" b="1" dirty="0">
              <a:solidFill>
                <a:srgbClr val="7030A0"/>
              </a:solidFill>
              <a:uFill>
                <a:solidFill>
                  <a:srgbClr val="FFFF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6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" y="228253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655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2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7526" y="441321"/>
            <a:ext cx="6921549" cy="1008112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técnica</a:t>
            </a:r>
            <a:endParaRPr lang="es-ES" sz="3200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5229200"/>
          </a:xfrm>
          <a:noFill/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 (modelo 2019)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 formulario único para PRE-EH y EHE</a:t>
            </a:r>
          </a:p>
          <a:p>
            <a:pPr algn="l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Nº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de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  (e</a:t>
            </a:r>
            <a:r>
              <a:rPr lang="es-ES" sz="20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s-ES" sz="20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es-ES" sz="20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del formulario ocupa </a:t>
            </a:r>
            <a:r>
              <a:rPr lang="es-ES" sz="20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529 </a:t>
            </a:r>
            <a:r>
              <a:rPr lang="es-ES" sz="20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palabras)</a:t>
            </a:r>
            <a:endParaRPr lang="es-ES" sz="2000" dirty="0">
              <a:solidFill>
                <a:schemeClr val="tx1"/>
              </a:solidFill>
              <a:uFill>
                <a:solidFill>
                  <a:srgbClr val="FFFF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1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PRE-EH: 30.000 (aprox. 60 páginas). </a:t>
            </a:r>
            <a:r>
              <a:rPr lang="es-ES" sz="20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000" dirty="0" smtClean="0">
              <a:solidFill>
                <a:schemeClr val="tx1"/>
              </a:solidFill>
              <a:uFill>
                <a:solidFill>
                  <a:srgbClr val="FFFF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EHE: 50.000 </a:t>
            </a:r>
            <a:r>
              <a:rPr lang="es-ES" sz="2000" dirty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(aprox. 100 </a:t>
            </a:r>
            <a:r>
              <a:rPr lang="es-ES" sz="2000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páginas)</a:t>
            </a:r>
          </a:p>
          <a:p>
            <a:pPr algn="l"/>
            <a:r>
              <a:rPr lang="es-ES_trad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Superar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límite no invalida la solicitud pero sólo se </a:t>
            </a:r>
            <a:r>
              <a:rPr lang="es-ES_trad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valorará 	hasta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límite establecido. 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 el modelo de 2019; no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modificar los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apartados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formulario;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adjuntar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apartados del formulario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	documento anexo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convertir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archivo en PDF. </a:t>
            </a:r>
          </a:p>
          <a:p>
            <a:pPr algn="l"/>
            <a:endParaRPr lang="es-E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ayuda: </a:t>
            </a:r>
            <a:r>
              <a:rPr lang="es-E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Explicación de la propuesta técnica</a:t>
            </a:r>
            <a:endParaRPr lang="es-ES" sz="2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Recoge información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ampliada de lo requerido en cada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apartado.                                   </a:t>
            </a: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7526" y="438150"/>
            <a:ext cx="6921549" cy="1008112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  <a:endParaRPr lang="es-ES" sz="2200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373216"/>
          </a:xfrm>
        </p:spPr>
        <p:txBody>
          <a:bodyPr>
            <a:normAutofit fontScale="4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Excel (modelo </a:t>
            </a:r>
            <a:r>
              <a:rPr lang="es-ES" sz="6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2019)</a:t>
            </a:r>
          </a:p>
          <a:p>
            <a:pPr marL="0" lvl="1" algn="l"/>
            <a:endParaRPr lang="es-ES" sz="6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r>
              <a:rPr lang="es-ES" sz="6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6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-ES" sz="6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6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 el modelo de 2019; no </a:t>
            </a:r>
            <a:r>
              <a:rPr lang="es-ES" sz="6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convertir </a:t>
            </a:r>
            <a:r>
              <a:rPr lang="es-ES" sz="6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archivo en PDF. En el caso de </a:t>
            </a:r>
            <a:r>
              <a:rPr lang="es-ES" sz="6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proformas </a:t>
            </a:r>
            <a:r>
              <a:rPr lang="es-ES" sz="6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adjuntarlas en un único PDF </a:t>
            </a:r>
            <a:r>
              <a:rPr lang="es-ES" sz="6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organizados </a:t>
            </a:r>
            <a:r>
              <a:rPr lang="es-ES" sz="6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partidas y numeradas según </a:t>
            </a:r>
            <a:r>
              <a:rPr lang="es-ES" sz="6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presupuesto</a:t>
            </a:r>
            <a:r>
              <a:rPr lang="es-ES" sz="6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6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s-ES" sz="6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</a:t>
            </a:r>
            <a:r>
              <a:rPr lang="es-ES" sz="6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ayuda: </a:t>
            </a:r>
            <a:r>
              <a:rPr lang="es-ES" sz="6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Directrices</a:t>
            </a:r>
            <a:r>
              <a:rPr lang="es-ES" sz="6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6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información sobre cómo clasificar los gastos subvencionables y otros elementos para elaborar el presupuesto</a:t>
            </a:r>
          </a:p>
          <a:p>
            <a:pPr algn="l">
              <a:lnSpc>
                <a:spcPct val="170000"/>
              </a:lnSpc>
            </a:pPr>
            <a:r>
              <a:rPr lang="es-ES" sz="6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</a:p>
          <a:p>
            <a:pPr algn="l"/>
            <a:endParaRPr lang="es-E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4000" b="1" i="1" dirty="0"/>
          </a:p>
          <a:p>
            <a:pPr algn="l"/>
            <a:endParaRPr lang="es-ES" sz="4000" dirty="0" smtClean="0">
              <a:solidFill>
                <a:schemeClr val="tx1"/>
              </a:solidFill>
            </a:endParaRPr>
          </a:p>
          <a:p>
            <a:pPr algn="l"/>
            <a:endParaRPr lang="es-ES" sz="4000" dirty="0" smtClean="0">
              <a:solidFill>
                <a:schemeClr val="tx1"/>
              </a:solidFill>
            </a:endParaRPr>
          </a:p>
          <a:p>
            <a:pPr algn="l"/>
            <a:endParaRPr lang="es-ES" sz="4000" b="1" dirty="0">
              <a:solidFill>
                <a:schemeClr val="tx1"/>
              </a:solidFill>
            </a:endParaRPr>
          </a:p>
          <a:p>
            <a:pPr algn="l"/>
            <a:endParaRPr lang="es-ES" sz="4000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2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650</Words>
  <Application>Microsoft Office PowerPoint</Application>
  <PresentationFormat>Presentación en pantalla (4:3)</PresentationFormat>
  <Paragraphs>259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2019ko AH DEIALDIA CONVOCATORIA AH 2019 </vt:lpstr>
      <vt:lpstr>Presentación de PowerPoint</vt:lpstr>
      <vt:lpstr>Presentación de PowerPoint</vt:lpstr>
      <vt:lpstr>Presentación de PowerPoint</vt:lpstr>
      <vt:lpstr> Solicitud: instancia normalizada (i) </vt:lpstr>
      <vt:lpstr>Presentación de PowerPoint</vt:lpstr>
      <vt:lpstr> Documentos obligatorios y complementarios </vt:lpstr>
      <vt:lpstr>Propuesta técnica</vt:lpstr>
      <vt:lpstr>Presupuesto</vt:lpstr>
      <vt:lpstr>Presentación de PowerPoint</vt:lpstr>
      <vt:lpstr>Novedades baremación/PT/PPTO (ii)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 2016 2016ko PRO DEIALDIA</dc:title>
  <dc:creator>Díez Arregui, María Pilar</dc:creator>
  <cp:lastModifiedBy>Díez Arregui, María Pilar</cp:lastModifiedBy>
  <cp:revision>284</cp:revision>
  <cp:lastPrinted>2019-07-11T07:40:08Z</cp:lastPrinted>
  <dcterms:created xsi:type="dcterms:W3CDTF">2016-05-29T18:01:15Z</dcterms:created>
  <dcterms:modified xsi:type="dcterms:W3CDTF">2019-09-05T12:05:50Z</dcterms:modified>
</cp:coreProperties>
</file>